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slideLayout2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</p:sldMasterIdLst>
  <p:notesMasterIdLst>
    <p:notesMasterId r:id="rId32"/>
  </p:notes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2" r:id="rId79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notesMaster" Target="notesMasters/notesMaster1.xml"/><Relationship Id="rId33" Type="http://schemas.openxmlformats.org/officeDocument/2006/relationships/slide" Target="slides/slide1.xml"/><Relationship Id="rId34" Type="http://schemas.openxmlformats.org/officeDocument/2006/relationships/slide" Target="slides/slide2.xml"/><Relationship Id="rId35" Type="http://schemas.openxmlformats.org/officeDocument/2006/relationships/slide" Target="slides/slide3.xml"/><Relationship Id="rId36" Type="http://schemas.openxmlformats.org/officeDocument/2006/relationships/slide" Target="slides/slide4.xml"/><Relationship Id="rId37" Type="http://schemas.openxmlformats.org/officeDocument/2006/relationships/slide" Target="slides/slide5.xml"/><Relationship Id="rId38" Type="http://schemas.openxmlformats.org/officeDocument/2006/relationships/slide" Target="slides/slide6.xml"/><Relationship Id="rId39" Type="http://schemas.openxmlformats.org/officeDocument/2006/relationships/slide" Target="slides/slide7.xml"/><Relationship Id="rId40" Type="http://schemas.openxmlformats.org/officeDocument/2006/relationships/slide" Target="slides/slide8.xml"/><Relationship Id="rId41" Type="http://schemas.openxmlformats.org/officeDocument/2006/relationships/slide" Target="slides/slide9.xml"/><Relationship Id="rId42" Type="http://schemas.openxmlformats.org/officeDocument/2006/relationships/slide" Target="slides/slide10.xml"/><Relationship Id="rId43" Type="http://schemas.openxmlformats.org/officeDocument/2006/relationships/slide" Target="slides/slide11.xml"/><Relationship Id="rId44" Type="http://schemas.openxmlformats.org/officeDocument/2006/relationships/slide" Target="slides/slide12.xml"/><Relationship Id="rId45" Type="http://schemas.openxmlformats.org/officeDocument/2006/relationships/slide" Target="slides/slide13.xml"/><Relationship Id="rId46" Type="http://schemas.openxmlformats.org/officeDocument/2006/relationships/slide" Target="slides/slide14.xml"/><Relationship Id="rId47" Type="http://schemas.openxmlformats.org/officeDocument/2006/relationships/slide" Target="slides/slide15.xml"/><Relationship Id="rId48" Type="http://schemas.openxmlformats.org/officeDocument/2006/relationships/slide" Target="slides/slide16.xml"/><Relationship Id="rId49" Type="http://schemas.openxmlformats.org/officeDocument/2006/relationships/slide" Target="slides/slide17.xml"/><Relationship Id="rId50" Type="http://schemas.openxmlformats.org/officeDocument/2006/relationships/slide" Target="slides/slide18.xml"/><Relationship Id="rId51" Type="http://schemas.openxmlformats.org/officeDocument/2006/relationships/slide" Target="slides/slide19.xml"/><Relationship Id="rId52" Type="http://schemas.openxmlformats.org/officeDocument/2006/relationships/slide" Target="slides/slide20.xml"/><Relationship Id="rId53" Type="http://schemas.openxmlformats.org/officeDocument/2006/relationships/slide" Target="slides/slide21.xml"/><Relationship Id="rId54" Type="http://schemas.openxmlformats.org/officeDocument/2006/relationships/slide" Target="slides/slide22.xml"/><Relationship Id="rId55" Type="http://schemas.openxmlformats.org/officeDocument/2006/relationships/slide" Target="slides/slide23.xml"/><Relationship Id="rId56" Type="http://schemas.openxmlformats.org/officeDocument/2006/relationships/slide" Target="slides/slide24.xml"/><Relationship Id="rId57" Type="http://schemas.openxmlformats.org/officeDocument/2006/relationships/slide" Target="slides/slide25.xml"/><Relationship Id="rId58" Type="http://schemas.openxmlformats.org/officeDocument/2006/relationships/slide" Target="slides/slide26.xml"/><Relationship Id="rId59" Type="http://schemas.openxmlformats.org/officeDocument/2006/relationships/slide" Target="slides/slide27.xml"/><Relationship Id="rId60" Type="http://schemas.openxmlformats.org/officeDocument/2006/relationships/slide" Target="slides/slide28.xml"/><Relationship Id="rId61" Type="http://schemas.openxmlformats.org/officeDocument/2006/relationships/slide" Target="slides/slide29.xml"/><Relationship Id="rId62" Type="http://schemas.openxmlformats.org/officeDocument/2006/relationships/slide" Target="slides/slide30.xml"/><Relationship Id="rId63" Type="http://schemas.openxmlformats.org/officeDocument/2006/relationships/slide" Target="slides/slide31.xml"/><Relationship Id="rId64" Type="http://schemas.openxmlformats.org/officeDocument/2006/relationships/slide" Target="slides/slide32.xml"/><Relationship Id="rId65" Type="http://schemas.openxmlformats.org/officeDocument/2006/relationships/slide" Target="slides/slide33.xml"/><Relationship Id="rId66" Type="http://schemas.openxmlformats.org/officeDocument/2006/relationships/slide" Target="slides/slide34.xml"/><Relationship Id="rId67" Type="http://schemas.openxmlformats.org/officeDocument/2006/relationships/slide" Target="slides/slide35.xml"/><Relationship Id="rId68" Type="http://schemas.openxmlformats.org/officeDocument/2006/relationships/slide" Target="slides/slide36.xml"/><Relationship Id="rId69" Type="http://schemas.openxmlformats.org/officeDocument/2006/relationships/slide" Target="slides/slide37.xml"/><Relationship Id="rId70" Type="http://schemas.openxmlformats.org/officeDocument/2006/relationships/slide" Target="slides/slide38.xml"/><Relationship Id="rId71" Type="http://schemas.openxmlformats.org/officeDocument/2006/relationships/slide" Target="slides/slide39.xml"/><Relationship Id="rId72" Type="http://schemas.openxmlformats.org/officeDocument/2006/relationships/slide" Target="slides/slide40.xml"/><Relationship Id="rId73" Type="http://schemas.openxmlformats.org/officeDocument/2006/relationships/slide" Target="slides/slide41.xml"/><Relationship Id="rId74" Type="http://schemas.openxmlformats.org/officeDocument/2006/relationships/slide" Target="slides/slide42.xml"/><Relationship Id="rId75" Type="http://schemas.openxmlformats.org/officeDocument/2006/relationships/slide" Target="slides/slide43.xml"/><Relationship Id="rId76" Type="http://schemas.openxmlformats.org/officeDocument/2006/relationships/slide" Target="slides/slide44.xml"/><Relationship Id="rId77" Type="http://schemas.openxmlformats.org/officeDocument/2006/relationships/slide" Target="slides/slide45.xml"/><Relationship Id="rId78" Type="http://schemas.openxmlformats.org/officeDocument/2006/relationships/slide" Target="slides/slide46.xml"/><Relationship Id="rId79" Type="http://schemas.openxmlformats.org/officeDocument/2006/relationships/slide" Target="slides/slide47.xml"/><Relationship Id="rId8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F96DBDD-FA36-4093-93B0-D56E1E35ECF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3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CustomShape 3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4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4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5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CustomShape 5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6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CustomShape 7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7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7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CustomShape 8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8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9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9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CustomShape 9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6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CustomShape 10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0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11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21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CustomShape 106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12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ustomShape 208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2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CustomShape 13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CustomShape 13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CustomShape 14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CustomShape 15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CustomShape 15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16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CustomShape 16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CustomShape 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17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CustomShape 18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CustomShape 18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ustomShape 19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CustomShape 19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CustomShape 24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CustomShape 220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CustomShape 20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1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1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CustomShape 2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2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CustomShape 3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29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 – Lecture 07 – Pattern Matching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40000" y="4680000"/>
            <a:ext cx="9170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3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3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3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743200" y="5724720"/>
            <a:ext cx="2009160" cy="44712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4114800" y="251460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3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3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3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685800" y="3072960"/>
            <a:ext cx="8646840" cy="215136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743200" y="5715360"/>
            <a:ext cx="2189880" cy="45648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4114800" y="251460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4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4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Simples e Sem Pré-Processamento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Extremamente Custoso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Comparações Desnecessárias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4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4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4510440" y="1801080"/>
            <a:ext cx="4861800" cy="1398960"/>
          </a:xfrm>
          <a:prstGeom prst="rect">
            <a:avLst/>
          </a:prstGeom>
          <a:ln w="0"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4536000" y="3418920"/>
            <a:ext cx="4800240" cy="138132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4536000" y="4944600"/>
            <a:ext cx="4836240" cy="139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4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46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Donald Knut, James Morris e Vaughan Pratt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Passo 1: vetor de prefixo (Longest Proper Prefix)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4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4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2057400" y="2776680"/>
            <a:ext cx="5417640" cy="15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5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5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Donald Knut, James Morris e Vaughan Pratt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Passo 2 – Buscar o padrão no texto usando a tabela LPS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match, avançar nos índices do texto e do padrão.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mismatch, usar a tabela LPS para ajustar o índice do padrão, sem retroceder no texto.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5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5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143000" y="3750480"/>
            <a:ext cx="7833600" cy="27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5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5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5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6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65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395640" y="2368800"/>
            <a:ext cx="8976600" cy="311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6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6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7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08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7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7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7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7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7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7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9104040" cy="316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06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Fluxo Máximo: Ford-Fulkerson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06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Pattern Matching (correspondência de cadeias)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Exato (Força Bruta, KMP, Rabin-Karp)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8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81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8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3657600" y="194688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8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85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8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08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8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8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9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3657600" y="194688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9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9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9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08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9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9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9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457200" y="2401920"/>
            <a:ext cx="8915040" cy="3095640"/>
          </a:xfrm>
          <a:prstGeom prst="rect">
            <a:avLst/>
          </a:prstGeom>
          <a:ln w="0">
            <a:noFill/>
          </a:ln>
        </p:spPr>
      </p:pic>
      <p:sp>
        <p:nvSpPr>
          <p:cNvPr id="328" name=""/>
          <p:cNvSpPr/>
          <p:nvPr/>
        </p:nvSpPr>
        <p:spPr>
          <a:xfrm>
            <a:off x="3657600" y="194688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3"/>
          <a:srcRect l="0" t="0" r="20168" b="0"/>
          <a:stretch/>
        </p:blipFill>
        <p:spPr>
          <a:xfrm>
            <a:off x="3677040" y="5763240"/>
            <a:ext cx="1808640" cy="4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5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60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61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440" cy="3081960"/>
          </a:xfrm>
          <a:prstGeom prst="rect">
            <a:avLst/>
          </a:prstGeom>
          <a:ln w="0">
            <a:noFill/>
          </a:ln>
        </p:spPr>
      </p:pic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496800" y="2505240"/>
            <a:ext cx="8875440" cy="29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0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10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10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8748000" cy="293796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3677040" y="5762880"/>
            <a:ext cx="2266200" cy="4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0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10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Evita comparações repetidas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Necessita pré-processamento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LPS (Vetor)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10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10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4510440" y="1801080"/>
            <a:ext cx="4861800" cy="1398960"/>
          </a:xfrm>
          <a:prstGeom prst="rect">
            <a:avLst/>
          </a:prstGeom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tretch/>
        </p:blipFill>
        <p:spPr>
          <a:xfrm>
            <a:off x="4536000" y="3418920"/>
            <a:ext cx="4800240" cy="138132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3"/>
          <a:stretch/>
        </p:blipFill>
        <p:spPr>
          <a:xfrm>
            <a:off x="4536000" y="4944600"/>
            <a:ext cx="4836240" cy="139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1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8" name="CustomShape 11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Eficiente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Hash-Based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Rolling Hash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Comprimento do padrão (janela)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Primo (hash)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CustomShape 11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11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CustomShape 11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4800600" y="321552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2286000" y="5810760"/>
            <a:ext cx="4609440" cy="3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21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5" name="CustomShape 21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Deslizar a janela sobre o texto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posição da janela: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Aplicar a fórmula de rolling hash para remover o caractere mais à esquerda e adicionar o novo caractere à direita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Comparar o hash da janela com o hash do padrão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igualdade, comparar caractere a caractere para confirmar correspondência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21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21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21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685800" y="412992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2971800" y="5943600"/>
            <a:ext cx="4609440" cy="36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62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Pattern Matching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1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2" name="CustomShape 117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18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19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12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6880" cy="914040"/>
          </a:xfrm>
          <a:prstGeom prst="rect">
            <a:avLst/>
          </a:prstGeom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300600" y="3512880"/>
            <a:ext cx="3447360" cy="37296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4"/>
          <a:stretch/>
        </p:blipFill>
        <p:spPr>
          <a:xfrm>
            <a:off x="5029200" y="1733760"/>
            <a:ext cx="2494800" cy="7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20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203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204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20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207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6880" cy="91404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300600" y="3512880"/>
            <a:ext cx="3447360" cy="37296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4"/>
          <a:stretch/>
        </p:blipFill>
        <p:spPr>
          <a:xfrm>
            <a:off x="5029200" y="1733760"/>
            <a:ext cx="2494800" cy="7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2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123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124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125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12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6880" cy="91404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3889800" y="4111920"/>
            <a:ext cx="4760640" cy="918720"/>
          </a:xfrm>
          <a:prstGeom prst="rect">
            <a:avLst/>
          </a:prstGeom>
          <a:ln w="0">
            <a:noFill/>
          </a:ln>
        </p:spPr>
      </p:pic>
      <p:pic>
        <p:nvPicPr>
          <p:cNvPr id="387" name="" descr=""/>
          <p:cNvPicPr/>
          <p:nvPr/>
        </p:nvPicPr>
        <p:blipFill>
          <a:blip r:embed="rId4"/>
          <a:stretch/>
        </p:blipFill>
        <p:spPr>
          <a:xfrm>
            <a:off x="300960" y="3693240"/>
            <a:ext cx="3447360" cy="372960"/>
          </a:xfrm>
          <a:prstGeom prst="rect">
            <a:avLst/>
          </a:prstGeom>
          <a:ln w="0">
            <a:noFill/>
          </a:ln>
        </p:spPr>
      </p:pic>
      <p:pic>
        <p:nvPicPr>
          <p:cNvPr id="388" name="" descr=""/>
          <p:cNvPicPr/>
          <p:nvPr/>
        </p:nvPicPr>
        <p:blipFill>
          <a:blip r:embed="rId5"/>
          <a:stretch/>
        </p:blipFill>
        <p:spPr>
          <a:xfrm>
            <a:off x="46080" y="4680000"/>
            <a:ext cx="909360" cy="351720"/>
          </a:xfrm>
          <a:prstGeom prst="rect">
            <a:avLst/>
          </a:prstGeom>
          <a:ln w="0">
            <a:noFill/>
          </a:ln>
        </p:spPr>
      </p:pic>
      <p:pic>
        <p:nvPicPr>
          <p:cNvPr id="389" name="" descr=""/>
          <p:cNvPicPr/>
          <p:nvPr/>
        </p:nvPicPr>
        <p:blipFill>
          <a:blip r:embed="rId6"/>
          <a:stretch/>
        </p:blipFill>
        <p:spPr>
          <a:xfrm>
            <a:off x="735120" y="4644000"/>
            <a:ext cx="3082320" cy="38772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7"/>
          <a:stretch/>
        </p:blipFill>
        <p:spPr>
          <a:xfrm>
            <a:off x="5029560" y="1734120"/>
            <a:ext cx="2494800" cy="7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2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2" name="CustomShape 129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130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131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13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040" cy="158472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6880" cy="914040"/>
          </a:xfrm>
          <a:prstGeom prst="rect">
            <a:avLst/>
          </a:prstGeom>
          <a:ln w="0">
            <a:noFill/>
          </a:ln>
        </p:spPr>
      </p:pic>
      <p:pic>
        <p:nvPicPr>
          <p:cNvPr id="398" name="" descr=""/>
          <p:cNvPicPr/>
          <p:nvPr/>
        </p:nvPicPr>
        <p:blipFill>
          <a:blip r:embed="rId3"/>
          <a:stretch/>
        </p:blipFill>
        <p:spPr>
          <a:xfrm>
            <a:off x="3889800" y="4111920"/>
            <a:ext cx="4760640" cy="918720"/>
          </a:xfrm>
          <a:prstGeom prst="rect">
            <a:avLst/>
          </a:prstGeom>
          <a:ln w="0">
            <a:noFill/>
          </a:ln>
        </p:spPr>
      </p:pic>
      <p:pic>
        <p:nvPicPr>
          <p:cNvPr id="399" name="" descr=""/>
          <p:cNvPicPr/>
          <p:nvPr/>
        </p:nvPicPr>
        <p:blipFill>
          <a:blip r:embed="rId4"/>
          <a:stretch/>
        </p:blipFill>
        <p:spPr>
          <a:xfrm>
            <a:off x="3886200" y="5031000"/>
            <a:ext cx="4728240" cy="912240"/>
          </a:xfrm>
          <a:prstGeom prst="rect">
            <a:avLst/>
          </a:prstGeom>
          <a:ln w="0">
            <a:noFill/>
          </a:ln>
        </p:spPr>
      </p:pic>
      <p:pic>
        <p:nvPicPr>
          <p:cNvPr id="400" name="" descr=""/>
          <p:cNvPicPr/>
          <p:nvPr/>
        </p:nvPicPr>
        <p:blipFill>
          <a:blip r:embed="rId5"/>
          <a:stretch/>
        </p:blipFill>
        <p:spPr>
          <a:xfrm>
            <a:off x="3886200" y="5943600"/>
            <a:ext cx="4644360" cy="896400"/>
          </a:xfrm>
          <a:prstGeom prst="rect">
            <a:avLst/>
          </a:prstGeom>
          <a:ln w="0">
            <a:noFill/>
          </a:ln>
        </p:spPr>
      </p:pic>
      <p:pic>
        <p:nvPicPr>
          <p:cNvPr id="401" name="" descr=""/>
          <p:cNvPicPr/>
          <p:nvPr/>
        </p:nvPicPr>
        <p:blipFill>
          <a:blip r:embed="rId6"/>
          <a:stretch/>
        </p:blipFill>
        <p:spPr>
          <a:xfrm>
            <a:off x="5029920" y="1734480"/>
            <a:ext cx="2494800" cy="7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3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3" name="CustomShape 13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CustomShape 13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13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CustomShape 13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28440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4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9" name="CustomShape 14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14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14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14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4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CustomShape 147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CustomShape 148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149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15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5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1" name="CustomShape 153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154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155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15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5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7" name="CustomShape 159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160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161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16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6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16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16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16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16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9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Problema: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Encontrar todas as ocorrências de um padrão dentro de uma sequência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Aplicações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de Texto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DNA, RNA, proteínas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Compiladores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Compressão de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CiberSegurança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0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1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800600" y="2514600"/>
            <a:ext cx="2514240" cy="25142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3693600" y="5382000"/>
            <a:ext cx="4633200" cy="13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7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CustomShape 17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7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17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17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7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CustomShape 177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78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179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18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9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8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1" name="CustomShape 183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184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185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18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  <p:sp>
        <p:nvSpPr>
          <p:cNvPr id="456" name=""/>
          <p:cNvSpPr/>
          <p:nvPr/>
        </p:nvSpPr>
        <p:spPr>
          <a:xfrm>
            <a:off x="3924360" y="142524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8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CustomShape 189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190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CustomShape 191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19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120" cy="3637800"/>
          </a:xfrm>
          <a:prstGeom prst="rect">
            <a:avLst/>
          </a:prstGeom>
          <a:ln w="0">
            <a:noFill/>
          </a:ln>
        </p:spPr>
      </p:pic>
      <p:sp>
        <p:nvSpPr>
          <p:cNvPr id="463" name=""/>
          <p:cNvSpPr/>
          <p:nvPr/>
        </p:nvSpPr>
        <p:spPr>
          <a:xfrm>
            <a:off x="3924360" y="142524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9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5" name="CustomShape 19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19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stomShape 19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CustomShape 19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300600" y="180000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Falso Positivo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>
            <a:off x="228600" y="2305440"/>
            <a:ext cx="9591120" cy="363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24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2" name="CustomShape 243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44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245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24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238320" y="2305440"/>
            <a:ext cx="9591120" cy="3637800"/>
          </a:xfrm>
          <a:prstGeom prst="rect">
            <a:avLst/>
          </a:prstGeom>
          <a:ln w="0">
            <a:noFill/>
          </a:ln>
        </p:spPr>
      </p:pic>
      <p:sp>
        <p:nvSpPr>
          <p:cNvPr id="477" name=""/>
          <p:cNvSpPr/>
          <p:nvPr/>
        </p:nvSpPr>
        <p:spPr>
          <a:xfrm>
            <a:off x="3657600" y="6172200"/>
            <a:ext cx="2971440" cy="64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Pior Caso == Força Bruta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>
            <a:off x="300600" y="1800000"/>
            <a:ext cx="1828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Falso Positivo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209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CustomShape 21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21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21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21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4343400" y="3862440"/>
            <a:ext cx="5486040" cy="2080800"/>
          </a:xfrm>
          <a:prstGeom prst="rect">
            <a:avLst/>
          </a:prstGeom>
          <a:ln w="0">
            <a:noFill/>
          </a:ln>
        </p:spPr>
      </p:pic>
      <p:sp>
        <p:nvSpPr>
          <p:cNvPr id="485" name="CustomShape 221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Eficiente e Escalonável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Permite comparar múltiplos padrões (janelas)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Comparação por caracteres só quando hash colide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Falsos Positivos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Pior Caso == Força Bruta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Módulo (p)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20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CustomShape 205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CustomShape 248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249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25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Algoritmos: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Correspondência Exata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Força – Bruta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KMP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Rabin-Karp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Aproximação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Edit Distance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1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1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16"/>
          <p:cNvSpPr/>
          <p:nvPr/>
        </p:nvSpPr>
        <p:spPr>
          <a:xfrm>
            <a:off x="300600" y="180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 o padrão P com todas as substrings possíveis do texto T de mesmo comprimento que P, posição por posição.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Percorrer o texto do índice 0 até n−m (onde n= tamanho do texto, m = tamanho do padrão).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posição i do texto: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Comparar T[i..i+m−1] com P[0..m−1], caractere por caractere.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todos os caracteres coincidem, registrar que o padrão foi encontrado na posição 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Repetir até o final da sequência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1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995840" y="4989600"/>
            <a:ext cx="6919200" cy="16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2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2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2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25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2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685800" y="3230280"/>
            <a:ext cx="8519400" cy="19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2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3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6840" cy="20239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685800" y="3233520"/>
            <a:ext cx="8647560" cy="20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</TotalTime>
  <Application>LibreOffice/24.2.7.2$Linux_X86_64 LibreOffice_project/420$Build-2</Application>
  <AppVersion>15.0000</AppVersion>
  <Words>778</Words>
  <Paragraphs>278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2025-09-19T12:13:14Z</cp:lastPrinted>
  <dcterms:modified xsi:type="dcterms:W3CDTF">2025-09-19T12:44:21Z</dcterms:modified>
  <cp:revision>167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